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68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2016-11-01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53465" y="1122680"/>
            <a:ext cx="10337165" cy="1829435"/>
          </a:xfrm>
        </p:spPr>
        <p:txBody>
          <a:bodyPr>
            <a:normAutofit/>
          </a:bodyPr>
          <a:lstStyle/>
          <a:p>
            <a:r>
              <a:rPr lang="en-US" altLang="zh-CN"/>
              <a:t> </a:t>
            </a:r>
            <a:r>
              <a:rPr lang="zh-CN" altLang="en-US"/>
              <a:t>四川省病案管理质量评价标</a:t>
            </a:r>
            <a:br>
              <a:rPr lang="zh-CN" altLang="en-US"/>
            </a:br>
            <a:r>
              <a:rPr lang="zh-CN" altLang="en-US"/>
              <a:t>（试行）中与临床科室相关内容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02485" y="3655826"/>
            <a:ext cx="9144000" cy="1357238"/>
          </a:xfrm>
        </p:spPr>
        <p:txBody>
          <a:bodyPr/>
          <a:lstStyle/>
          <a:p>
            <a:r>
              <a:rPr lang="zh-CN" altLang="en-US" dirty="0"/>
              <a:t>医务科</a:t>
            </a:r>
          </a:p>
          <a:p>
            <a:r>
              <a:rPr lang="en-US" altLang="zh-CN" dirty="0" smtClean="0"/>
              <a:t>2016</a:t>
            </a:r>
            <a:r>
              <a:rPr lang="zh-CN" altLang="en-US" dirty="0"/>
              <a:t>年</a:t>
            </a:r>
            <a:r>
              <a:rPr lang="en-US" altLang="zh-CN" dirty="0"/>
              <a:t>10</a:t>
            </a:r>
            <a:r>
              <a:rPr lang="zh-CN" altLang="en-US" dirty="0"/>
              <a:t>月</a:t>
            </a:r>
            <a:r>
              <a:rPr lang="en-US" altLang="zh-CN" dirty="0"/>
              <a:t>29</a:t>
            </a:r>
            <a:r>
              <a:rPr lang="zh-CN" altLang="en-US" dirty="0"/>
              <a:t>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7735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ym typeface="+mn-ea"/>
              </a:rPr>
              <a:t>一</a:t>
            </a:r>
            <a:r>
              <a:rPr lang="en-US" altLang="zh-CN" sz="2800" dirty="0" smtClean="0">
                <a:sym typeface="+mn-ea"/>
              </a:rPr>
              <a:t>.</a:t>
            </a:r>
            <a:r>
              <a:rPr lang="zh-CN" altLang="en-US" sz="2800" b="1" dirty="0" smtClean="0">
                <a:sym typeface="+mn-ea"/>
              </a:rPr>
              <a:t> 门诊</a:t>
            </a:r>
            <a:r>
              <a:rPr lang="zh-CN" altLang="en-US" sz="2800" b="1" dirty="0">
                <a:sym typeface="+mn-ea"/>
              </a:rPr>
              <a:t>、急诊、住院患者书写符合《病历书写基本规范》</a:t>
            </a:r>
            <a:r>
              <a:rPr lang="zh-CN" altLang="en-US" sz="2800" b="1" dirty="0" smtClean="0">
                <a:sym typeface="+mn-ea"/>
              </a:rPr>
              <a:t>要求，按规定</a:t>
            </a:r>
            <a:r>
              <a:rPr lang="zh-CN" altLang="en-US" sz="2800" b="1" dirty="0">
                <a:sym typeface="+mn-ea"/>
              </a:rPr>
              <a:t>保存病历资料，保证可获得性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6365"/>
            <a:ext cx="10515600" cy="40030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/>
              <a:t>1.医师按照规范书写门诊、急诊、住院患者病历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2.保存每一位住院患者的基本信息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     患者个人的基本信息项目包括：姓名、性别、出生日期（或年龄），应尽可能使用二代身份证采集身份证号、住址甚至照片信息，还应当包括联系人、电话、住院科室等详细信息。</a:t>
            </a:r>
          </a:p>
          <a:p>
            <a:endParaRPr lang="zh-C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870"/>
          </a:xfrm>
        </p:spPr>
        <p:txBody>
          <a:bodyPr>
            <a:normAutofit fontScale="90000"/>
          </a:bodyPr>
          <a:lstStyle/>
          <a:p>
            <a:r>
              <a:rPr lang="zh-CN" altLang="en-US" sz="3200" dirty="0">
                <a:sym typeface="+mn-ea"/>
              </a:rPr>
              <a:t>一</a:t>
            </a:r>
            <a:r>
              <a:rPr lang="en-US" altLang="zh-CN" sz="3200" dirty="0" smtClean="0">
                <a:sym typeface="+mn-ea"/>
              </a:rPr>
              <a:t>.</a:t>
            </a:r>
            <a:r>
              <a:rPr lang="zh-CN" altLang="en-US" sz="3200" b="1" dirty="0" smtClean="0">
                <a:sym typeface="+mn-ea"/>
              </a:rPr>
              <a:t> 门诊</a:t>
            </a:r>
            <a:r>
              <a:rPr lang="zh-CN" altLang="en-US" sz="3200" b="1" dirty="0">
                <a:sym typeface="+mn-ea"/>
              </a:rPr>
              <a:t>、急诊、住院患者书写符合《病历书写基本规范》</a:t>
            </a:r>
            <a:r>
              <a:rPr lang="zh-CN" altLang="en-US" sz="3200" b="1" dirty="0" smtClean="0">
                <a:sym typeface="+mn-ea"/>
              </a:rPr>
              <a:t>要求，按规定</a:t>
            </a:r>
            <a:r>
              <a:rPr lang="zh-CN" altLang="en-US" sz="3200" b="1" dirty="0">
                <a:sym typeface="+mn-ea"/>
              </a:rPr>
              <a:t>保存病历资料，保证可获得性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73530"/>
            <a:ext cx="10515600" cy="46037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400"/>
              <a:t>3.</a:t>
            </a:r>
            <a:r>
              <a:rPr lang="zh-CN" altLang="en-US" sz="2400"/>
              <a:t>为每一位门诊、急诊患者建立就诊记录或急诊留观记录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（</a:t>
            </a:r>
            <a:r>
              <a:rPr lang="zh-CN" altLang="en-US" sz="2400">
                <a:sym typeface="+mn-ea"/>
              </a:rPr>
              <a:t>1</a:t>
            </a:r>
            <a:r>
              <a:rPr lang="zh-CN" altLang="en-US" sz="2400"/>
              <a:t>）.对门、急诊患者至少保存包括患者姓名、就诊日期、科别等基本信息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（2）.为急诊留观患者建立留观病历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（3）.急诊留观的病历按照住院病历规定执行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（</a:t>
            </a:r>
            <a:r>
              <a:rPr lang="en-US" altLang="zh-CN" sz="2400"/>
              <a:t>4</a:t>
            </a:r>
            <a:r>
              <a:rPr lang="zh-CN" altLang="en-US" sz="2400"/>
              <a:t>）</a:t>
            </a:r>
            <a:r>
              <a:rPr lang="en-US" altLang="zh-CN" sz="2400">
                <a:sym typeface="+mn-ea"/>
              </a:rPr>
              <a:t>.</a:t>
            </a:r>
            <a:r>
              <a:rPr lang="zh-CN" altLang="en-US" sz="2400"/>
              <a:t>建立医师工作站，有处方及检查化验报告等查询功能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408792"/>
            <a:ext cx="10972800" cy="903642"/>
          </a:xfrm>
        </p:spPr>
        <p:txBody>
          <a:bodyPr>
            <a:normAutofit fontScale="90000"/>
          </a:bodyPr>
          <a:lstStyle/>
          <a:p>
            <a:r>
              <a:rPr lang="zh-CN" altLang="en-US" sz="3200" dirty="0">
                <a:sym typeface="+mn-ea"/>
              </a:rPr>
              <a:t>一</a:t>
            </a:r>
            <a:r>
              <a:rPr lang="en-US" altLang="zh-CN" sz="3200" dirty="0" smtClean="0">
                <a:sym typeface="+mn-ea"/>
              </a:rPr>
              <a:t>.</a:t>
            </a:r>
            <a:r>
              <a:rPr lang="zh-CN" altLang="en-US" sz="3200" b="1" dirty="0" smtClean="0">
                <a:sym typeface="+mn-ea"/>
              </a:rPr>
              <a:t> 门诊</a:t>
            </a:r>
            <a:r>
              <a:rPr lang="zh-CN" altLang="en-US" sz="3200" b="1" dirty="0">
                <a:sym typeface="+mn-ea"/>
              </a:rPr>
              <a:t>、急诊、住院患者书写符合《病历书写基本规范》</a:t>
            </a:r>
            <a:r>
              <a:rPr lang="zh-CN" altLang="en-US" sz="3200" b="1" dirty="0" smtClean="0">
                <a:sym typeface="+mn-ea"/>
              </a:rPr>
              <a:t>要求，按规定</a:t>
            </a:r>
            <a:r>
              <a:rPr lang="zh-CN" altLang="en-US" sz="3200" b="1" dirty="0">
                <a:sym typeface="+mn-ea"/>
              </a:rPr>
              <a:t>保存病历资料，保证可获得性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11935"/>
            <a:ext cx="10515600" cy="4413250"/>
          </a:xfrm>
        </p:spPr>
        <p:txBody>
          <a:bodyPr>
            <a:normAutofit fontScale="87500"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ym typeface="+mn-ea"/>
              </a:rPr>
              <a:t>4.</a:t>
            </a:r>
            <a:r>
              <a:rPr lang="zh-CN" altLang="en-US" sz="2400" dirty="0">
                <a:sym typeface="+mn-ea"/>
              </a:rPr>
              <a:t>相关部门、</a:t>
            </a:r>
            <a:r>
              <a:rPr lang="zh-CN" altLang="en-US" sz="2400" dirty="0" smtClean="0">
                <a:sym typeface="+mn-ea"/>
              </a:rPr>
              <a:t>病案室以及</a:t>
            </a:r>
            <a:r>
              <a:rPr lang="zh-CN" altLang="en-US" sz="2400" dirty="0">
                <a:sym typeface="+mn-ea"/>
              </a:rPr>
              <a:t>临床各科对病历书写规范进行监督检查，对存在问题与缺陷提出整改措施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ym typeface="+mn-ea"/>
              </a:rPr>
              <a:t>5.为每一位住院患者建立并保存病案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ym typeface="+mn-ea"/>
              </a:rPr>
              <a:t>（</a:t>
            </a:r>
            <a:r>
              <a:rPr lang="en-US" altLang="zh-CN" sz="2400" dirty="0">
                <a:sym typeface="+mn-ea"/>
              </a:rPr>
              <a:t>1</a:t>
            </a:r>
            <a:r>
              <a:rPr lang="zh-CN" altLang="en-US" sz="2400" dirty="0">
                <a:sym typeface="+mn-ea"/>
              </a:rPr>
              <a:t>）</a:t>
            </a:r>
            <a:r>
              <a:rPr lang="en-US" altLang="zh-CN" sz="2400" dirty="0">
                <a:sym typeface="+mn-ea"/>
              </a:rPr>
              <a:t>.</a:t>
            </a:r>
            <a:r>
              <a:rPr lang="zh-CN" altLang="en-US" sz="2400" dirty="0">
                <a:sym typeface="+mn-ea"/>
              </a:rPr>
              <a:t>每一位住院患者有姓名索引系统，内容至少包括姓名、性别、出生日期（或年龄）、身份证号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ym typeface="+mn-ea"/>
              </a:rPr>
              <a:t>（2）. 有唯一提取病案资料的方法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ym typeface="+mn-ea"/>
              </a:rPr>
              <a:t>（3）. 有为患者及时调取病案具体时间规定，保证患者就诊时对所需病案的可及性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ym typeface="+mn-ea"/>
              </a:rPr>
              <a:t>（</a:t>
            </a:r>
            <a:r>
              <a:rPr lang="en-US" altLang="zh-CN" sz="2400" dirty="0">
                <a:sym typeface="+mn-ea"/>
              </a:rPr>
              <a:t>4</a:t>
            </a:r>
            <a:r>
              <a:rPr lang="zh-CN" altLang="en-US" sz="2400" dirty="0">
                <a:sym typeface="+mn-ea"/>
              </a:rPr>
              <a:t>）</a:t>
            </a:r>
            <a:r>
              <a:rPr lang="en-US" altLang="zh-CN" sz="2400" dirty="0">
                <a:sym typeface="+mn-ea"/>
              </a:rPr>
              <a:t>.</a:t>
            </a:r>
            <a:r>
              <a:rPr lang="en-US" altLang="zh-CN" sz="2400" dirty="0" err="1">
                <a:sym typeface="+mn-ea"/>
              </a:rPr>
              <a:t>保证病案的完整性、连续性</a:t>
            </a:r>
            <a:r>
              <a:rPr lang="zh-CN" altLang="en-US" sz="2400" dirty="0">
                <a:sym typeface="+mn-ea"/>
              </a:rPr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473336"/>
            <a:ext cx="10972800" cy="806824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ym typeface="+mn-ea"/>
              </a:rPr>
              <a:t>二</a:t>
            </a:r>
            <a:r>
              <a:rPr lang="en-US" altLang="zh-CN" dirty="0">
                <a:sym typeface="+mn-ea"/>
              </a:rPr>
              <a:t>.</a:t>
            </a:r>
            <a:r>
              <a:rPr lang="zh-CN" altLang="en-US" dirty="0">
                <a:sym typeface="+mn-ea"/>
              </a:rPr>
              <a:t>住院病案首页填写：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32560"/>
            <a:ext cx="10515600" cy="474472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/>
              <a:t>（1）.病案首页项目填写完整</a:t>
            </a:r>
          </a:p>
          <a:p>
            <a:r>
              <a:rPr lang="zh-CN" altLang="en-US"/>
              <a:t>（2）.病案首页上，各级医师签字符合病案首页填写的相关要求，体现三级医师负责制</a:t>
            </a:r>
          </a:p>
          <a:p>
            <a:r>
              <a:rPr lang="zh-CN" altLang="en-US"/>
              <a:t>（3）.病案首页中的诊断在病程、检查化验报告中获得支持依据</a:t>
            </a:r>
          </a:p>
          <a:p>
            <a:r>
              <a:rPr lang="zh-CN" altLang="en-US"/>
              <a:t>有临床科室自查并有记录</a:t>
            </a:r>
          </a:p>
          <a:p>
            <a:r>
              <a:rPr lang="zh-CN" altLang="en-US"/>
              <a:t>（</a:t>
            </a:r>
            <a:r>
              <a:rPr lang="en-US" altLang="zh-CN"/>
              <a:t>4</a:t>
            </a:r>
            <a:r>
              <a:rPr lang="zh-CN" altLang="en-US"/>
              <a:t>）</a:t>
            </a:r>
            <a:r>
              <a:rPr lang="en-US" altLang="zh-CN"/>
              <a:t>.</a:t>
            </a:r>
            <a:r>
              <a:rPr lang="zh-CN" altLang="en-US"/>
              <a:t>应列出患者所有与本次诊疗相关的诊断与手术、操作名称</a:t>
            </a:r>
          </a:p>
          <a:p>
            <a:r>
              <a:rPr lang="zh-CN" altLang="en-US"/>
              <a:t>（</a:t>
            </a:r>
            <a:r>
              <a:rPr lang="en-US" altLang="zh-CN"/>
              <a:t>5</a:t>
            </a:r>
            <a:r>
              <a:rPr lang="zh-CN" altLang="en-US"/>
              <a:t>）</a:t>
            </a:r>
            <a:r>
              <a:rPr lang="en-US" altLang="zh-CN"/>
              <a:t>.病案首页中的疾病诊断顺序、主要诊断与主要手术、操作选择应符合卫计委与国际疾病分类规定要求</a:t>
            </a:r>
          </a:p>
          <a:p>
            <a:r>
              <a:rPr lang="zh-CN" altLang="en-US"/>
              <a:t>（</a:t>
            </a:r>
            <a:r>
              <a:rPr lang="en-US" altLang="zh-CN"/>
              <a:t>6</a:t>
            </a:r>
            <a:r>
              <a:rPr lang="zh-CN" altLang="en-US"/>
              <a:t>）</a:t>
            </a:r>
            <a:r>
              <a:rPr lang="en-US" altLang="zh-CN"/>
              <a:t>.病案首页中各项诊断（手术与操作并发症、不良反应、院感诊断、病理诊断、损伤中毒外部原因、病程记录或检查化验报告所获得的诊断）应规范地填写在病案首页中</a:t>
            </a:r>
          </a:p>
          <a:p>
            <a:r>
              <a:rPr lang="zh-CN" altLang="en-US"/>
              <a:t>（</a:t>
            </a:r>
            <a:r>
              <a:rPr lang="en-US" altLang="zh-CN"/>
              <a:t>7</a:t>
            </a:r>
            <a:r>
              <a:rPr lang="zh-CN" altLang="en-US"/>
              <a:t>）</a:t>
            </a:r>
            <a:r>
              <a:rPr lang="en-US" altLang="zh-CN"/>
              <a:t>.有临床科室自查并有记录</a:t>
            </a:r>
          </a:p>
          <a:p>
            <a:r>
              <a:rPr lang="zh-CN" altLang="en-US"/>
              <a:t>（</a:t>
            </a:r>
            <a:r>
              <a:rPr lang="en-US" altLang="zh-CN"/>
              <a:t>8</a:t>
            </a:r>
            <a:r>
              <a:rPr lang="zh-CN" altLang="en-US"/>
              <a:t>）</a:t>
            </a:r>
            <a:r>
              <a:rPr lang="en-US" altLang="zh-CN"/>
              <a:t>.主要诊断的正确率达到100%</a:t>
            </a:r>
            <a:r>
              <a:rPr lang="zh-CN" altLang="en-US"/>
              <a:t>。</a:t>
            </a:r>
          </a:p>
          <a:p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145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三</a:t>
            </a:r>
            <a:r>
              <a:rPr lang="en-US" altLang="zh-CN"/>
              <a:t>.</a:t>
            </a:r>
            <a:r>
              <a:rPr lang="zh-CN" altLang="en-US">
                <a:sym typeface="+mn-ea"/>
              </a:rPr>
              <a:t>保持病案的可获得性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143635"/>
            <a:ext cx="10515600" cy="5033645"/>
          </a:xfrm>
        </p:spPr>
        <p:txBody>
          <a:bodyPr>
            <a:normAutofit fontScale="97500"/>
          </a:bodyPr>
          <a:lstStyle/>
          <a:p>
            <a:pPr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.对未归的病案有催还的实际记录</a:t>
            </a:r>
          </a:p>
          <a:p>
            <a:pPr>
              <a:lnSpc>
                <a:spcPct val="150000"/>
              </a:lnSpc>
            </a:pPr>
            <a:r>
              <a:rPr lang="en-US" altLang="zh-CN"/>
              <a:t>2</a:t>
            </a:r>
            <a:r>
              <a:rPr lang="zh-CN" altLang="en-US"/>
              <a:t>.对病案使用期限和使用范围有明确的规定</a:t>
            </a:r>
          </a:p>
          <a:p>
            <a:pPr>
              <a:lnSpc>
                <a:spcPct val="150000"/>
              </a:lnSpc>
            </a:pPr>
            <a:r>
              <a:rPr lang="en-US" altLang="zh-CN"/>
              <a:t>3.患者出院后，住院病历在2个工作日之内回归达≥95%，在7个工作日内回归病案科100%</a:t>
            </a:r>
            <a:r>
              <a:rPr lang="zh-CN" altLang="en-US"/>
              <a:t>（</a:t>
            </a:r>
            <a:r>
              <a:rPr lang="en-US" altLang="zh-CN">
                <a:solidFill>
                  <a:srgbClr val="FF0000"/>
                </a:solidFill>
              </a:rPr>
              <a:t>A</a:t>
            </a:r>
            <a:r>
              <a:rPr lang="zh-CN" altLang="en-US">
                <a:solidFill>
                  <a:srgbClr val="FF0000"/>
                </a:solidFill>
              </a:rPr>
              <a:t>级标准</a:t>
            </a:r>
            <a:r>
              <a:rPr lang="zh-CN" altLang="en-US"/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>
                <a:sym typeface="+mn-ea"/>
              </a:rPr>
              <a:t>4.</a:t>
            </a:r>
            <a:r>
              <a:rPr lang="en-US" altLang="zh-CN"/>
              <a:t>患者出院后，住院病历在3 个工作日之内回归病案科达≥90%</a:t>
            </a:r>
            <a:r>
              <a:rPr lang="zh-CN" altLang="en-US"/>
              <a:t>（</a:t>
            </a:r>
            <a:r>
              <a:rPr lang="en-US" altLang="zh-CN">
                <a:solidFill>
                  <a:srgbClr val="FF0000"/>
                </a:solidFill>
              </a:rPr>
              <a:t>B</a:t>
            </a:r>
            <a:r>
              <a:rPr lang="zh-CN" altLang="en-US">
                <a:solidFill>
                  <a:srgbClr val="FF0000"/>
                </a:solidFill>
              </a:rPr>
              <a:t>级标准</a:t>
            </a:r>
            <a:r>
              <a:rPr lang="zh-CN" altLang="en-US"/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/>
              <a:t>5.</a:t>
            </a:r>
            <a:r>
              <a:rPr lang="zh-CN" altLang="en-US"/>
              <a:t>患者出院后，住院病历在7个工作日之内回归病案达≥90%（</a:t>
            </a:r>
            <a:r>
              <a:rPr lang="en-US" altLang="zh-CN">
                <a:solidFill>
                  <a:srgbClr val="FF0000"/>
                </a:solidFill>
              </a:rPr>
              <a:t>C</a:t>
            </a:r>
            <a:r>
              <a:rPr lang="zh-CN" altLang="en-US">
                <a:solidFill>
                  <a:srgbClr val="FF0000"/>
                </a:solidFill>
              </a:rPr>
              <a:t>级标准</a:t>
            </a:r>
            <a:r>
              <a:rPr lang="zh-CN" altLang="en-US"/>
              <a:t>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zh-CN" altLang="en-US" dirty="0">
                <a:sym typeface="+mn-ea"/>
              </a:rPr>
              <a:t>四</a:t>
            </a:r>
            <a:r>
              <a:rPr lang="en-US" altLang="zh-CN" dirty="0">
                <a:sym typeface="+mn-ea"/>
              </a:rPr>
              <a:t>.</a:t>
            </a:r>
            <a:r>
              <a:rPr lang="zh-CN" altLang="en-US" dirty="0">
                <a:sym typeface="+mn-ea"/>
              </a:rPr>
              <a:t>病历书写相关知识培训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9270" y="1286510"/>
            <a:ext cx="10844530" cy="48907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/>
              <a:t>1</a:t>
            </a:r>
            <a:r>
              <a:rPr lang="zh-CN" altLang="en-US" sz="2400"/>
              <a:t>.病历书写作为临床医师“三基”训练主要内容之一</a:t>
            </a:r>
          </a:p>
          <a:p>
            <a:pPr>
              <a:lnSpc>
                <a:spcPct val="150000"/>
              </a:lnSpc>
            </a:pPr>
            <a:r>
              <a:rPr lang="en-US" altLang="zh-CN" sz="2400"/>
              <a:t>2</a:t>
            </a:r>
            <a:r>
              <a:rPr lang="zh-CN" altLang="en-US" sz="2400"/>
              <a:t>.病历书写作为医师岗前培训的基本内容之一，《病历书写基本规范》相关内容医师知晓率100%</a:t>
            </a:r>
          </a:p>
          <a:p>
            <a:pPr>
              <a:lnSpc>
                <a:spcPct val="150000"/>
              </a:lnSpc>
            </a:pPr>
            <a:r>
              <a:rPr lang="en-US" altLang="zh-CN" sz="2400"/>
              <a:t>3.</a:t>
            </a:r>
            <a:r>
              <a:rPr lang="zh-CN" altLang="en-US" sz="2400"/>
              <a:t>有病历书写的相关培训与训练计划</a:t>
            </a:r>
          </a:p>
          <a:p>
            <a:pPr>
              <a:lnSpc>
                <a:spcPct val="150000"/>
              </a:lnSpc>
            </a:pPr>
            <a:r>
              <a:rPr lang="en-US" altLang="zh-CN" sz="2400"/>
              <a:t>4.有实施培训与训练的完整记录、考核资料</a:t>
            </a:r>
          </a:p>
          <a:p>
            <a:pPr>
              <a:lnSpc>
                <a:spcPct val="150000"/>
              </a:lnSpc>
            </a:pPr>
            <a:r>
              <a:rPr lang="en-US" altLang="zh-CN" sz="2400"/>
              <a:t>5.新员工岗前培训和住院医师三基训练覆盖率100%，病历书写考核合格率100%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4428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五</a:t>
            </a:r>
            <a:r>
              <a:rPr lang="en-US" altLang="zh-CN" dirty="0"/>
              <a:t>.</a:t>
            </a:r>
            <a:r>
              <a:rPr lang="zh-CN" altLang="en-US" dirty="0">
                <a:sym typeface="+mn-ea"/>
              </a:rPr>
              <a:t>病历环节质控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144270"/>
            <a:ext cx="10515600" cy="5033010"/>
          </a:xfrm>
        </p:spPr>
        <p:txBody>
          <a:bodyPr>
            <a:normAutofit fontScale="97500"/>
          </a:bodyPr>
          <a:lstStyle/>
          <a:p>
            <a:r>
              <a:rPr lang="en-US" altLang="zh-CN"/>
              <a:t>1.</a:t>
            </a:r>
            <a:r>
              <a:rPr lang="zh-CN" altLang="en-US"/>
              <a:t>有院科两级病历质控人员，科室病历质控人员能定期开展环节病历质控活动，有记录；院级质控人员能开展环节病历质控活动，并有记录。</a:t>
            </a:r>
          </a:p>
          <a:p>
            <a:r>
              <a:rPr lang="zh-CN" altLang="en-US"/>
              <a:t>2</a:t>
            </a:r>
            <a:r>
              <a:rPr lang="zh-CN" altLang="en-US">
                <a:sym typeface="+mn-ea"/>
              </a:rPr>
              <a:t>.</a:t>
            </a:r>
            <a:r>
              <a:rPr lang="zh-CN" altLang="en-US"/>
              <a:t>将病历质量评价结果反馈给临床科室和责任医师</a:t>
            </a:r>
          </a:p>
          <a:p>
            <a:r>
              <a:rPr lang="en-US" altLang="zh-CN"/>
              <a:t>3.</a:t>
            </a:r>
            <a:r>
              <a:rPr lang="zh-CN" altLang="en-US"/>
              <a:t>由具备主治医师资格且有5年医师管理住院患者临床工作经历的人员主持评价</a:t>
            </a:r>
          </a:p>
          <a:p>
            <a:r>
              <a:rPr lang="en-US" altLang="zh-CN"/>
              <a:t>4</a:t>
            </a:r>
            <a:r>
              <a:rPr lang="zh-CN" altLang="en-US"/>
              <a:t>. 科室有专职或兼职的质控医师</a:t>
            </a:r>
          </a:p>
          <a:p>
            <a:r>
              <a:rPr lang="en-US" altLang="zh-CN"/>
              <a:t>5</a:t>
            </a:r>
            <a:r>
              <a:rPr lang="zh-CN" altLang="en-US"/>
              <a:t>. 有病案质量监控评价标准，相关医师知晓标准内容</a:t>
            </a:r>
          </a:p>
          <a:p>
            <a:r>
              <a:rPr lang="en-US" altLang="zh-CN"/>
              <a:t>6</a:t>
            </a:r>
            <a:r>
              <a:rPr lang="zh-CN" altLang="en-US"/>
              <a:t>. 院科两级及时通报病案检查情况，反馈至各科室和责任医师，对存在问题与缺陷及时改进</a:t>
            </a:r>
          </a:p>
          <a:p>
            <a:r>
              <a:rPr lang="en-US" altLang="zh-CN"/>
              <a:t>7.院科两级落实整改措施，持续改进病历质量，年度住院病案检查数占总住院病案数≥70%，病历甲级率≥90%，无丙级病历</a:t>
            </a:r>
            <a:r>
              <a:rPr lang="zh-CN" altLang="en-US"/>
              <a:t>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253343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sz="6600" dirty="0" smtClean="0"/>
              <a:t>               谢谢！！</a:t>
            </a:r>
            <a:endParaRPr lang="zh-CN" altLang="en-US" sz="6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774</Words>
  <Application>Microsoft Office PowerPoint</Application>
  <PresentationFormat>自定义</PresentationFormat>
  <Paragraphs>53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流畅</vt:lpstr>
      <vt:lpstr> 四川省病案管理质量评价标 （试行）中与临床科室相关内容</vt:lpstr>
      <vt:lpstr>一. 门诊、急诊、住院患者书写符合《病历书写基本规范》要求，按规定保存病历资料，保证可获得性</vt:lpstr>
      <vt:lpstr>一. 门诊、急诊、住院患者书写符合《病历书写基本规范》要求，按规定保存病历资料，保证可获得性</vt:lpstr>
      <vt:lpstr>一. 门诊、急诊、住院患者书写符合《病历书写基本规范》要求，按规定保存病历资料，保证可获得性</vt:lpstr>
      <vt:lpstr>二.住院病案首页填写：</vt:lpstr>
      <vt:lpstr>三.保持病案的可获得性</vt:lpstr>
      <vt:lpstr>四.病历书写相关知识培训</vt:lpstr>
      <vt:lpstr>五.病历环节质控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四川省病案管理质量评价标 （试行）中与临床科室相关内容</dc:title>
  <dc:creator/>
  <cp:lastModifiedBy>Sky123.Org</cp:lastModifiedBy>
  <cp:revision>4</cp:revision>
  <dcterms:created xsi:type="dcterms:W3CDTF">2015-05-05T08:02:00Z</dcterms:created>
  <dcterms:modified xsi:type="dcterms:W3CDTF">2016-11-01T03:10:19Z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2052-10.1.0.6030</vt:lpwstr>
  </property>
</Properties>
</file>